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2" r:id="rId6"/>
    <p:sldId id="264" r:id="rId7"/>
    <p:sldId id="284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CE7F-F724-43F9-BD2D-D88F30F7335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90C1-BCE1-41D6-BF7A-13A2EFF12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gprsexpress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firenetinternational.org/blog/wp-content/uploads/2011/05/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18118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GO TO YOUR WEB BROWSER, GO TO </a:t>
            </a:r>
            <a:r>
              <a:rPr lang="en-US" sz="3600" b="1" dirty="0" smtClean="0">
                <a:solidFill>
                  <a:srgbClr val="FFC000"/>
                </a:solidFill>
                <a:hlinkClick r:id="rId3"/>
              </a:rPr>
              <a:t>www.mygprsexpress.com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rgbClr val="FFC000"/>
                </a:solidFill>
              </a:rPr>
              <a:t>Then click MEMBER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048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CLICK “Log In | Register”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KEY-IN YOUR USER ID AND PASSWORD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 TO EARN</a:t>
            </a:r>
          </a:p>
          <a:p>
            <a:pPr algn="ctr"/>
            <a:endParaRPr lang="en-US" sz="6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EARN SERVICE FEE FROM YOUR: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REMITTANCE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BILLS PAYMENT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TICKETING </a:t>
            </a:r>
            <a:endParaRPr lang="en-US" sz="5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5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EARN MORE FROM YOUR LOADING BUSINESS!!!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UNIFIED LOADING SYSTEM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SIM ALL NETWORKS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WEB-LOADING SYSTEM</a:t>
            </a:r>
            <a:endParaRPr lang="en-US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DIRECT SALES</a:t>
            </a:r>
          </a:p>
          <a:p>
            <a:pPr algn="ctr"/>
            <a:endParaRPr lang="en-US" sz="5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40 R.A.C.</a:t>
            </a:r>
          </a:p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 P300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---------------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P12,000</a:t>
            </a:r>
          </a:p>
          <a:p>
            <a:pPr algn="ctr"/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DIRECT REFERRAL INCENTIVE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213" y="22098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2514600"/>
            <a:ext cx="70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Franklin Gothic Medium" pitchFamily="34" charset="0"/>
              </a:rPr>
              <a:t>LEFT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2514600"/>
            <a:ext cx="87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Franklin Gothic Medium" pitchFamily="34" charset="0"/>
              </a:rPr>
              <a:t>RIGHT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321844" y="4679156"/>
            <a:ext cx="2819400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810000" y="32766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257800" y="32766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urved Connector 12"/>
          <p:cNvCxnSpPr/>
          <p:nvPr/>
        </p:nvCxnSpPr>
        <p:spPr>
          <a:xfrm rot="10800000" flipV="1">
            <a:off x="2057400" y="3124200"/>
            <a:ext cx="1905000" cy="2743200"/>
          </a:xfrm>
          <a:prstGeom prst="curvedConnector3">
            <a:avLst>
              <a:gd name="adj1" fmla="val 165715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0292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57413" y="32004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ranklin Gothic Medium" pitchFamily="34" charset="0"/>
              </a:rPr>
              <a:t>P600.00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19800" y="33528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ranklin Gothic Medium" pitchFamily="34" charset="0"/>
              </a:rPr>
              <a:t>P600.00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43000" y="51054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ranklin Gothic Medium" pitchFamily="34" charset="0"/>
              </a:rPr>
              <a:t>P600.00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51816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P600/Referral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INVITE AS MANY AS YOU CAN!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1545 -0.02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4444 " pathEditMode="relative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02199 L 0.32639 -0.300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fu.ca/~truax/Fire.jpg"/>
          <p:cNvPicPr>
            <a:picLocks noChangeAspect="1" noChangeArrowheads="1"/>
          </p:cNvPicPr>
          <p:nvPr/>
        </p:nvPicPr>
        <p:blipFill>
          <a:blip r:embed="rId2" cstate="print">
            <a:lum bright="-28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001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WHAT IS FIRE.NET?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FIRE.NET INTERNATIONAL is an organization that 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lang="en-US" sz="2200" dirty="0" smtClean="0">
                <a:solidFill>
                  <a:schemeClr val="bg1"/>
                </a:solidFill>
              </a:rPr>
              <a:t>plays </a:t>
            </a:r>
            <a:r>
              <a:rPr lang="en-US" sz="2200" dirty="0">
                <a:solidFill>
                  <a:schemeClr val="bg1"/>
                </a:solidFill>
              </a:rPr>
              <a:t>an active role in promoting, influencing and strengthening of policies and public opinion in professionalizing social and economic networking systems in the international, national and local </a:t>
            </a:r>
            <a:r>
              <a:rPr lang="en-US" sz="2200" dirty="0" smtClean="0">
                <a:solidFill>
                  <a:schemeClr val="bg1"/>
                </a:solidFill>
              </a:rPr>
              <a:t>levels.</a:t>
            </a:r>
          </a:p>
          <a:p>
            <a:pPr algn="just"/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FUN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INSPIRATION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RECOGNITION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EDUCATION</a:t>
            </a:r>
          </a:p>
          <a:p>
            <a:pPr algn="just"/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dist="50800" dir="10800000">
              <a:prstClr val="black">
                <a:alpha val="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INDIRECT REFERRAL INCENTIVE</a:t>
            </a:r>
          </a:p>
        </p:txBody>
      </p:sp>
      <p:pic>
        <p:nvPicPr>
          <p:cNvPr id="5" name="Picture 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8288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7239000" y="2514600"/>
            <a:ext cx="658813" cy="474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8001000" y="2819400"/>
            <a:ext cx="83820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PH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6019800" y="3810000"/>
            <a:ext cx="1579563" cy="70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en-PH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pPr algn="ctr"/>
            <a:r>
              <a:rPr lang="en-PH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REFERRAL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3581400"/>
            <a:ext cx="658813" cy="474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Picture 11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910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3733800" y="4876800"/>
            <a:ext cx="658813" cy="474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578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Picture 1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2578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6" name="Picture 15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2578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7" name="Picture 16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939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5791200" y="2971800"/>
            <a:ext cx="761999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P600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4572000" y="39624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5410200" y="39624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2971800" y="49530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09800" y="49530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447800" y="49530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85800" y="4953000"/>
            <a:ext cx="60959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P40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743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EARN P40 FROM YOUR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GENERATION UP TO YOUR 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GENERATION!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29167 -0.3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-0.33333 " pathEditMode="relative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55834 -0.482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64167 -0.48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725 -0.482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80834 -0.482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dist="50800" dir="10800000">
              <a:prstClr val="black">
                <a:alpha val="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POINTS PAIRING BONUS</a:t>
            </a:r>
            <a:endParaRPr lang="en-US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939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2864644" y="4983956"/>
            <a:ext cx="3429000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2514600"/>
            <a:ext cx="70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Franklin Gothic Medium" pitchFamily="34" charset="0"/>
              </a:rPr>
              <a:t>LEFT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2514600"/>
            <a:ext cx="87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Franklin Gothic Medium" pitchFamily="34" charset="0"/>
              </a:rPr>
              <a:t>RIGHT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429000" y="3200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257800" y="3200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14800" y="4038600"/>
            <a:ext cx="9286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ranklin Gothic Medium" pitchFamily="34" charset="0"/>
              </a:rPr>
              <a:t>P1,000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86000" y="48006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048000" y="48006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781800" y="4724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19800" y="4724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2578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2578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816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81600"/>
            <a:ext cx="1017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5867400"/>
            <a:ext cx="9286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ranklin Gothic Medium" pitchFamily="34" charset="0"/>
              </a:rPr>
              <a:t>P1,000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72200" y="5791200"/>
            <a:ext cx="9286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ranklin Gothic Medium" pitchFamily="34" charset="0"/>
              </a:rPr>
              <a:t>P1,000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14800" y="5867400"/>
            <a:ext cx="92365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P2,000</a:t>
            </a:r>
            <a:endParaRPr lang="en-US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3200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P1,000/PTS PAIRING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TO 60 PAIRS/DAY!!!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0069 -0.12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0069 -0.150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0069 -0.1506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0069 -0.3935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SLOW PLAN FEASIBILITY STUDY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371600"/>
            <a:ext cx="1676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Franklin Gothic Medium" pitchFamily="34" charset="0"/>
              </a:rPr>
              <a:t>1</a:t>
            </a:r>
            <a:r>
              <a:rPr lang="en-US" sz="2000" b="1" baseline="30000" dirty="0">
                <a:latin typeface="Franklin Gothic Medium" pitchFamily="34" charset="0"/>
              </a:rPr>
              <a:t>ST </a:t>
            </a:r>
            <a:r>
              <a:rPr lang="en-US" sz="2000" b="1" dirty="0">
                <a:latin typeface="Franklin Gothic Medium" pitchFamily="34" charset="0"/>
              </a:rPr>
              <a:t>  MONTH</a:t>
            </a:r>
          </a:p>
          <a:p>
            <a:endParaRPr lang="en-US" sz="2000" b="1" dirty="0">
              <a:latin typeface="Franklin Gothic Medium" pitchFamily="34" charset="0"/>
            </a:endParaRPr>
          </a:p>
          <a:p>
            <a:r>
              <a:rPr lang="en-US" sz="2000" b="1" dirty="0">
                <a:latin typeface="Franklin Gothic Medium" pitchFamily="34" charset="0"/>
              </a:rPr>
              <a:t>2</a:t>
            </a:r>
            <a:r>
              <a:rPr lang="en-US" sz="2000" b="1" baseline="30000" dirty="0">
                <a:latin typeface="Franklin Gothic Medium" pitchFamily="34" charset="0"/>
              </a:rPr>
              <a:t>ND </a:t>
            </a:r>
            <a:r>
              <a:rPr lang="en-US" sz="2000" b="1" dirty="0">
                <a:latin typeface="Franklin Gothic Medium" pitchFamily="34" charset="0"/>
              </a:rPr>
              <a:t>  MONTH</a:t>
            </a:r>
          </a:p>
          <a:p>
            <a:endParaRPr lang="en-US" sz="2000" b="1" dirty="0">
              <a:latin typeface="Franklin Gothic Medium" pitchFamily="34" charset="0"/>
            </a:endParaRPr>
          </a:p>
          <a:p>
            <a:r>
              <a:rPr lang="en-US" sz="2000" b="1" dirty="0">
                <a:latin typeface="Franklin Gothic Medium" pitchFamily="34" charset="0"/>
              </a:rPr>
              <a:t>3</a:t>
            </a:r>
            <a:r>
              <a:rPr lang="en-US" sz="2000" b="1" baseline="30000" dirty="0">
                <a:latin typeface="Franklin Gothic Medium" pitchFamily="34" charset="0"/>
              </a:rPr>
              <a:t>RD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endParaRPr lang="en-US" sz="2000" b="1" dirty="0">
              <a:latin typeface="Franklin Gothic Medium" pitchFamily="34" charset="0"/>
            </a:endParaRPr>
          </a:p>
          <a:p>
            <a:r>
              <a:rPr lang="en-US" sz="2000" b="1" dirty="0">
                <a:latin typeface="Franklin Gothic Medium" pitchFamily="34" charset="0"/>
              </a:rPr>
              <a:t>4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5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6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7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8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9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  MONTH</a:t>
            </a:r>
          </a:p>
          <a:p>
            <a:r>
              <a:rPr lang="en-US" sz="2000" b="1" dirty="0">
                <a:latin typeface="Franklin Gothic Medium" pitchFamily="34" charset="0"/>
              </a:rPr>
              <a:t>10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MONTH</a:t>
            </a:r>
          </a:p>
          <a:p>
            <a:r>
              <a:rPr lang="en-US" sz="2000" b="1" dirty="0">
                <a:latin typeface="Franklin Gothic Medium" pitchFamily="34" charset="0"/>
              </a:rPr>
              <a:t>11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MONTH</a:t>
            </a:r>
          </a:p>
          <a:p>
            <a:r>
              <a:rPr lang="en-US" sz="2000" b="1" dirty="0">
                <a:latin typeface="Franklin Gothic Medium" pitchFamily="34" charset="0"/>
              </a:rPr>
              <a:t>12</a:t>
            </a:r>
            <a:r>
              <a:rPr lang="en-US" sz="2000" b="1" baseline="30000" dirty="0">
                <a:latin typeface="Franklin Gothic Medium" pitchFamily="34" charset="0"/>
              </a:rPr>
              <a:t>TH</a:t>
            </a:r>
            <a:r>
              <a:rPr lang="en-US" sz="2000" b="1" dirty="0">
                <a:latin typeface="Franklin Gothic Medium" pitchFamily="34" charset="0"/>
              </a:rPr>
              <a:t> MONTH</a:t>
            </a:r>
          </a:p>
        </p:txBody>
      </p:sp>
      <p:pic>
        <p:nvPicPr>
          <p:cNvPr id="5" name="Picture 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579688" y="3744913"/>
            <a:ext cx="4800600" cy="53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t0.gstatic.com/images?q=tbn:ANd9GcSPZGv1mYAz2hzJg8SNOauDUGidL-DyaoZueT2cb5pSvvYOF2UJ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14600"/>
            <a:ext cx="457200" cy="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3200400"/>
            <a:ext cx="787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Franklin Gothic Medium" pitchFamily="34" charset="0"/>
              </a:rPr>
              <a:t>8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16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32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64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128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256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512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1024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2048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867400" y="3200400"/>
            <a:ext cx="787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Franklin Gothic Medium" pitchFamily="34" charset="0"/>
              </a:rPr>
              <a:t>8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16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32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64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128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256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512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1024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2048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65088" y="3744912"/>
            <a:ext cx="4800600" cy="53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73987" y="1371600"/>
            <a:ext cx="13700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Franklin Gothic Medium" pitchFamily="34" charset="0"/>
              </a:rPr>
              <a:t>2,200</a:t>
            </a:r>
          </a:p>
          <a:p>
            <a:pPr algn="ctr"/>
            <a:endParaRPr lang="en-US" sz="2000" b="1" dirty="0">
              <a:latin typeface="Franklin Gothic Medium" pitchFamily="34" charset="0"/>
            </a:endParaRP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2,000</a:t>
            </a:r>
          </a:p>
          <a:p>
            <a:pPr algn="ctr"/>
            <a:endParaRPr lang="en-US" sz="2000" b="1" dirty="0">
              <a:latin typeface="Franklin Gothic Medium" pitchFamily="34" charset="0"/>
            </a:endParaRPr>
          </a:p>
          <a:p>
            <a:pPr algn="ctr"/>
            <a:r>
              <a:rPr lang="en-US" sz="2000" b="1" dirty="0">
                <a:latin typeface="Franklin Gothic Medium" pitchFamily="34" charset="0"/>
              </a:rPr>
              <a:t>4,000</a:t>
            </a:r>
          </a:p>
          <a:p>
            <a:pPr algn="ctr"/>
            <a:endParaRPr lang="en-US" sz="2000" b="1" dirty="0">
              <a:latin typeface="Franklin Gothic Medium" pitchFamily="34" charset="0"/>
            </a:endParaRPr>
          </a:p>
          <a:p>
            <a:pPr algn="ctr"/>
            <a:r>
              <a:rPr lang="en-US" sz="2000" b="1" dirty="0">
                <a:latin typeface="Franklin Gothic Medium" pitchFamily="34" charset="0"/>
              </a:rPr>
              <a:t>8,000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16,000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32,000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64,000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128,000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256,000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512,000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1,024,000</a:t>
            </a:r>
          </a:p>
          <a:p>
            <a:pPr algn="ctr"/>
            <a:r>
              <a:rPr lang="en-US" sz="2000" b="1" dirty="0">
                <a:latin typeface="Franklin Gothic Medium" pitchFamily="34" charset="0"/>
              </a:rPr>
              <a:t>1,800,000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553200" y="6172200"/>
            <a:ext cx="2057400" cy="51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61" tIns="41230" rIns="82461" bIns="41230">
            <a:spAutoFit/>
          </a:bodyPr>
          <a:lstStyle/>
          <a:p>
            <a:r>
              <a:rPr lang="en-PH" sz="2800" b="1" dirty="0" smtClean="0">
                <a:solidFill>
                  <a:srgbClr val="C00000"/>
                </a:solidFill>
                <a:latin typeface="Franklin Gothic Medium" pitchFamily="34" charset="0"/>
              </a:rPr>
              <a:t>P3,848,200</a:t>
            </a:r>
            <a:endParaRPr lang="en-PH" sz="28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8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4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BUT WAIT…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THERE’S MORE!!!</a:t>
            </a:r>
          </a:p>
          <a:p>
            <a:pPr algn="ctr"/>
            <a:endParaRPr lang="en-US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7.RESIDUAL INCOME</a:t>
            </a:r>
            <a:endParaRPr lang="en-US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71600"/>
          <a:ext cx="8763000" cy="52333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52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BILLS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REMITTANCE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TICKETING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P10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Generation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10x3x1=P30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10x3x1=P30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10x2x10=P200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10x10x3x1=P300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10x10x3x1=P300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10x10x2x10=P2000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10x10x10x3x1=P3000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10x10x10x3x1=P3000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10x10x10x2x10=P20,000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10x10x10x10x3x1=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P30,000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10x10x10x10x3x1=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P30,000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10x10x10x10x2x10=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P200,000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10x10x10x10x10x3x1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=P300,000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10x10x10x10x10x3x1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=P300,000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10x10x10x10x10x2x10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=P2M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5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   x3x1=P3M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   x3x1=P3M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   x2x10=P20M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7th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x3x1=P30M</a:t>
                      </a:r>
                    </a:p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x3x1=P30M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x2x10=P200M</a:t>
                      </a:r>
                    </a:p>
                  </a:txBody>
                  <a:tcPr/>
                </a:tc>
              </a:tr>
              <a:tr h="52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8th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x3x1=P300M</a:t>
                      </a:r>
                    </a:p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x3x1=P300M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x2x10=P2B</a:t>
                      </a:r>
                    </a:p>
                  </a:txBody>
                  <a:tcPr/>
                </a:tc>
              </a:tr>
              <a:tr h="52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9th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x3x1=P3B</a:t>
                      </a:r>
                    </a:p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x3x1=P3B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x2x10=P20B</a:t>
                      </a:r>
                    </a:p>
                  </a:txBody>
                  <a:tcPr/>
                </a:tc>
              </a:tr>
              <a:tr h="52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10th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 x3x1=P30B</a:t>
                      </a:r>
                    </a:p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 x3x1=P30B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    x2x10=P200B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4038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419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9530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4864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6019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038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38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419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4196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54864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4864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49530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9530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6019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6019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15400" cy="1252728"/>
          </a:xfrm>
        </p:spPr>
        <p:txBody>
          <a:bodyPr tIns="41239" bIns="41239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GPRS-UCPB-MEGALINK MOA</a:t>
            </a:r>
          </a:p>
        </p:txBody>
      </p:sp>
      <p:pic>
        <p:nvPicPr>
          <p:cNvPr id="4" name="Content Placeholder 3" descr="ucp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400800" cy="493226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ec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1447800"/>
            <a:ext cx="45037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entral 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1485900"/>
            <a:ext cx="4306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08200" y="152400"/>
            <a:ext cx="5403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LEGALITIES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renetinternational.org/blog/wp-content/uploads/2011/05/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181180" cy="205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has been a</a:t>
            </a:r>
            <a:endParaRPr lang="en-US" sz="6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895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sz="6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BURNS!!!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403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19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669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821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0"/>
            <a:ext cx="563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66"/>
                </a:solidFill>
                <a:latin typeface="SerpentineDBol"/>
              </a:rPr>
              <a:t>GPRS</a:t>
            </a: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 is an online (web) based transactional and reporting facility, which is capable of doing the following:</a:t>
            </a:r>
          </a:p>
          <a:p>
            <a:pPr algn="just"/>
            <a:endParaRPr lang="en-US" sz="2400" dirty="0" smtClean="0">
              <a:solidFill>
                <a:srgbClr val="000066"/>
              </a:solidFill>
              <a:latin typeface="SerpentineDBol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Wallet system fund transfer and airtime load transfer.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Bills payment: </a:t>
            </a:r>
            <a:r>
              <a:rPr lang="en-US" sz="2400" dirty="0" err="1" smtClean="0">
                <a:solidFill>
                  <a:srgbClr val="000066"/>
                </a:solidFill>
                <a:latin typeface="SerpentineDBol"/>
              </a:rPr>
              <a:t>Meralco</a:t>
            </a: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, Manila water, </a:t>
            </a:r>
            <a:r>
              <a:rPr lang="en-US" sz="2400" dirty="0" err="1" smtClean="0">
                <a:solidFill>
                  <a:srgbClr val="000066"/>
                </a:solidFill>
                <a:latin typeface="SerpentineDBol"/>
              </a:rPr>
              <a:t>Maynilad</a:t>
            </a: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, Smart, Globe, Sun, etc…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Remittance transaction.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SerpentineDBol"/>
              </a:rPr>
              <a:t>Local and International Ticketing and Booking.</a:t>
            </a:r>
          </a:p>
          <a:p>
            <a:pPr algn="just"/>
            <a:endParaRPr lang="en-US" sz="2400" dirty="0">
              <a:solidFill>
                <a:srgbClr val="000066"/>
              </a:solidFill>
              <a:latin typeface="SerpentineDBo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0066"/>
              </a:solidFill>
              <a:latin typeface="SerpentineDBol"/>
            </a:endParaRPr>
          </a:p>
          <a:p>
            <a:pPr algn="just"/>
            <a:endParaRPr lang="en-US" sz="2400" b="1" i="1" dirty="0" smtClean="0">
              <a:solidFill>
                <a:srgbClr val="000066"/>
              </a:solidFill>
              <a:latin typeface="SerpentineDBol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371" y="2138003"/>
            <a:ext cx="2857500" cy="2743200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191000"/>
            <a:ext cx="1238250" cy="16192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62" y="-111204"/>
            <a:ext cx="1265238" cy="1127919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2362200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                              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REMITTANCE =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BILLS PAYMENT =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TICKETING &amp; BOOKING =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LOADING =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895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P1M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P1.2M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191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P300,000/Airline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80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P800,00/Telecom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895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Ex. Western Union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581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Ex.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Bayad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Center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715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P5,000,000.00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62" y="9729"/>
            <a:ext cx="1265238" cy="1127919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821543" y="511314"/>
            <a:ext cx="51888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66"/>
                </a:solidFill>
                <a:latin typeface="SerpentineDBol" pitchFamily="34" charset="0"/>
              </a:rPr>
              <a:t>Cost Of All Services</a:t>
            </a:r>
            <a:endParaRPr lang="en-US" sz="4000" b="1" dirty="0">
              <a:solidFill>
                <a:srgbClr val="000066"/>
              </a:solidFill>
              <a:latin typeface="SerpentineDBo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86200" y="1868269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SerpentineDBol" pitchFamily="34" charset="0"/>
              </a:rPr>
              <a:t>Breakdown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9600" y="28194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Franchise Fee		:</a:t>
            </a: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5086" y="3276600"/>
            <a:ext cx="8548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System License Fee	:</a:t>
            </a: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9600" y="4038600"/>
            <a:ext cx="3062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Security Bond Deposit	:</a:t>
            </a: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9600" y="4419600"/>
            <a:ext cx="3062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Pre Funding		:</a:t>
            </a: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81400" y="2819400"/>
            <a:ext cx="52723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SerpentineDBol" pitchFamily="34" charset="0"/>
              </a:rPr>
              <a:t>Php</a:t>
            </a: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.  300,000  +   12%VAT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81400" y="32766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SerpentineDBol" pitchFamily="34" charset="0"/>
              </a:rPr>
              <a:t>Php</a:t>
            </a: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.  100,000  +   12% VAT</a:t>
            </a:r>
            <a:r>
              <a:rPr lang="en-US" sz="2000" dirty="0" smtClean="0">
                <a:solidFill>
                  <a:srgbClr val="000066"/>
                </a:solidFill>
                <a:latin typeface="SerpentineDBo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erpentineDBol" pitchFamily="34" charset="0"/>
              </a:rPr>
              <a:t>(License to use the system for 5 years)</a:t>
            </a:r>
            <a:endParaRPr lang="en-US" sz="2000" b="1" dirty="0" smtClean="0">
              <a:solidFill>
                <a:srgbClr val="FF0000"/>
              </a:solidFill>
              <a:latin typeface="SerpentineDBol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81400" y="4038600"/>
            <a:ext cx="5424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SerpentineDBol" pitchFamily="34" charset="0"/>
              </a:rPr>
              <a:t>Php</a:t>
            </a: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.  100,000.00 (Refundable)</a:t>
            </a:r>
            <a:endParaRPr lang="en-US" sz="2000" b="1" dirty="0" smtClean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581400" y="4419600"/>
            <a:ext cx="5348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SerpentineDBol" pitchFamily="34" charset="0"/>
              </a:rPr>
              <a:t>Php</a:t>
            </a: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.  40,000.00 </a:t>
            </a:r>
            <a:r>
              <a:rPr lang="en-US" sz="2000" dirty="0" smtClean="0">
                <a:solidFill>
                  <a:srgbClr val="000066"/>
                </a:solidFill>
                <a:latin typeface="SerpentineDBol" pitchFamily="34" charset="0"/>
              </a:rPr>
              <a:t>(minimum revolving capital)</a:t>
            </a:r>
            <a:endParaRPr lang="en-US" sz="2000" b="1" dirty="0" smtClean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95086" y="4781490"/>
            <a:ext cx="3062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GPRS VISA CARD	:              </a:t>
            </a:r>
            <a:endParaRPr lang="en-US" sz="2000" b="1" dirty="0">
              <a:solidFill>
                <a:srgbClr val="000066"/>
              </a:solidFill>
              <a:latin typeface="SerpentineDBol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81400" y="48006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SerpentineDBol" pitchFamily="34" charset="0"/>
              </a:rPr>
              <a:t>Php</a:t>
            </a:r>
            <a:r>
              <a:rPr lang="en-US" sz="2000" b="1" dirty="0" smtClean="0">
                <a:solidFill>
                  <a:srgbClr val="000066"/>
                </a:solidFill>
                <a:latin typeface="SerpentineDBol" pitchFamily="34" charset="0"/>
              </a:rPr>
              <a:t>. 8, 000 (12pcs. @ 600 each)</a:t>
            </a:r>
            <a:endParaRPr lang="en-US" sz="2000" b="1" dirty="0" smtClean="0">
              <a:solidFill>
                <a:srgbClr val="FF0000"/>
              </a:solidFill>
              <a:latin typeface="SerpentineDBol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58992" y="5555159"/>
            <a:ext cx="6065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Arial Black" pitchFamily="34" charset="0"/>
              </a:rPr>
              <a:t>Php</a:t>
            </a: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. 596,000.00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9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3" grpId="0"/>
      <p:bldP spid="24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0" y="152399"/>
            <a:ext cx="7352097" cy="1143001"/>
          </a:xfrm>
        </p:spPr>
        <p:txBody>
          <a:bodyPr tIns="41239" bIns="41239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10.BE A GPRS FRANCHISE AGENT </a:t>
            </a:r>
          </a:p>
        </p:txBody>
      </p:sp>
      <p:pic>
        <p:nvPicPr>
          <p:cNvPr id="5" name="Picture 3" descr="calooc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519363"/>
            <a:ext cx="2798763" cy="197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malol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4648200"/>
            <a:ext cx="2868612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angon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2798763" cy="210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IMG179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9600" y="2514600"/>
            <a:ext cx="2794000" cy="195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 descr="GPRS WEST A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4648200"/>
            <a:ext cx="2794000" cy="202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buliha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6800" y="2514600"/>
            <a:ext cx="2844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16002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61" tIns="41230" rIns="82461" bIns="41230">
            <a:spAutoFit/>
          </a:bodyPr>
          <a:lstStyle/>
          <a:p>
            <a:pPr>
              <a:buSzPct val="120000"/>
              <a:buFontTx/>
              <a:buBlip>
                <a:blip r:embed="rId8"/>
              </a:buBlip>
            </a:pPr>
            <a:r>
              <a:rPr lang="en-US" sz="2400">
                <a:latin typeface="Franklin Gothic Medium" pitchFamily="34" charset="0"/>
              </a:rPr>
              <a:t> EARN </a:t>
            </a:r>
            <a:r>
              <a:rPr lang="en-US" sz="3200" b="1">
                <a:solidFill>
                  <a:srgbClr val="C00000"/>
                </a:solidFill>
                <a:latin typeface="Franklin Gothic Medium" pitchFamily="34" charset="0"/>
              </a:rPr>
              <a:t>P40,000.00</a:t>
            </a:r>
            <a:r>
              <a:rPr lang="en-US" sz="2400">
                <a:latin typeface="Franklin Gothic Medium" pitchFamily="34" charset="0"/>
              </a:rPr>
              <a:t> PER FRANCHISE REFERRAL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-55389"/>
            <a:ext cx="1314450" cy="142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534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DEALER PACKAGE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P7,998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GPRS Business Website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Remittance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Bills Payment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Ticketing &amp; Booking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Unified Loading System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GPRS Visa Card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Retailer Activation Cards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Tarpaulin</a:t>
            </a:r>
          </a:p>
          <a:p>
            <a:pPr algn="ctr">
              <a:buFont typeface="Wingdings" pitchFamily="2" charset="2"/>
              <a:buChar char="ü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vis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17701">
            <a:off x="4520680" y="2023432"/>
            <a:ext cx="4012236" cy="239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716088"/>
            <a:ext cx="47244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54" tIns="41227" rIns="82454" bIns="41227">
            <a:spAutoFit/>
          </a:bodyPr>
          <a:lstStyle/>
          <a:p>
            <a:pPr marL="166688" indent="-166688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latin typeface="Franklin Gothic Medium" pitchFamily="34" charset="0"/>
                <a:cs typeface="+mn-cs"/>
              </a:rPr>
              <a:t> </a:t>
            </a:r>
            <a:r>
              <a:rPr lang="en-US" sz="2000" b="1" i="1" dirty="0">
                <a:latin typeface="Franklin Gothic Medium" pitchFamily="34" charset="0"/>
                <a:cs typeface="+mn-cs"/>
              </a:rPr>
              <a:t>REMITTANCE CARD </a:t>
            </a:r>
            <a:r>
              <a:rPr lang="en-US" sz="2000" dirty="0">
                <a:latin typeface="Franklin Gothic Medium" pitchFamily="34" charset="0"/>
                <a:cs typeface="+mn-cs"/>
              </a:rPr>
              <a:t>that enables online crediting of your remittance to your account in minutes.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Blip>
                <a:blip r:embed="rId4"/>
              </a:buBlip>
              <a:defRPr/>
            </a:pPr>
            <a:endParaRPr lang="en-US" sz="2000" dirty="0">
              <a:latin typeface="Franklin Gothic Medium" pitchFamily="34" charset="0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latin typeface="Franklin Gothic Medium" pitchFamily="34" charset="0"/>
                <a:cs typeface="+mn-cs"/>
              </a:rPr>
              <a:t> A </a:t>
            </a:r>
            <a:r>
              <a:rPr lang="en-US" sz="2000" b="1" i="1" dirty="0">
                <a:latin typeface="Franklin Gothic Medium" pitchFamily="34" charset="0"/>
                <a:cs typeface="+mn-cs"/>
              </a:rPr>
              <a:t>VISA CARD</a:t>
            </a:r>
            <a:r>
              <a:rPr lang="en-US" sz="2000" b="1" dirty="0">
                <a:latin typeface="Franklin Gothic Medium" pitchFamily="34" charset="0"/>
                <a:cs typeface="+mn-cs"/>
              </a:rPr>
              <a:t> </a:t>
            </a:r>
            <a:r>
              <a:rPr lang="en-US" sz="2000" dirty="0">
                <a:latin typeface="Franklin Gothic Medium" pitchFamily="34" charset="0"/>
                <a:cs typeface="+mn-cs"/>
              </a:rPr>
              <a:t>that can be used to withdraw cash at ATMs nationwide.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Blip>
                <a:blip r:embed="rId4"/>
              </a:buBlip>
              <a:defRPr/>
            </a:pPr>
            <a:endParaRPr lang="en-US" sz="2000" dirty="0">
              <a:latin typeface="Franklin Gothic Medium" pitchFamily="34" charset="0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latin typeface="Franklin Gothic Medium" pitchFamily="34" charset="0"/>
                <a:cs typeface="+mn-cs"/>
              </a:rPr>
              <a:t> A </a:t>
            </a:r>
            <a:r>
              <a:rPr lang="en-US" sz="2000" b="1" i="1" dirty="0">
                <a:latin typeface="Franklin Gothic Medium" pitchFamily="34" charset="0"/>
                <a:cs typeface="+mn-cs"/>
              </a:rPr>
              <a:t>DEBIT CARD</a:t>
            </a:r>
            <a:r>
              <a:rPr lang="en-US" sz="2000" dirty="0">
                <a:latin typeface="Franklin Gothic Medium" pitchFamily="34" charset="0"/>
                <a:cs typeface="+mn-cs"/>
              </a:rPr>
              <a:t> that can be used to shop and pay for your purchases at establishments nationwide and at over 27 million more locations worldwide.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Blip>
                <a:blip r:embed="rId4"/>
              </a:buBlip>
              <a:defRPr/>
            </a:pPr>
            <a:endParaRPr lang="en-US" sz="2000" dirty="0" smtClean="0">
              <a:latin typeface="Franklin Gothic Medium" pitchFamily="34" charset="0"/>
              <a:cs typeface="+mn-cs"/>
            </a:endParaRPr>
          </a:p>
          <a:p>
            <a:pPr marL="111125" algn="ctr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  <a:cs typeface="+mn-cs"/>
              </a:rPr>
              <a:t>GPRS </a:t>
            </a:r>
            <a:r>
              <a:rPr lang="en-US" sz="2000" dirty="0">
                <a:latin typeface="Franklin Gothic Medium" pitchFamily="34" charset="0"/>
                <a:cs typeface="+mn-cs"/>
              </a:rPr>
              <a:t>can enter into Co-brand programs with partners.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Blip>
                <a:blip r:embed="rId4"/>
              </a:buBlip>
              <a:defRPr/>
            </a:pPr>
            <a:endParaRPr lang="en-US" sz="2000" dirty="0"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1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511</Words>
  <Application>Microsoft Office PowerPoint</Application>
  <PresentationFormat>On-screen Show (4:3)</PresentationFormat>
  <Paragraphs>238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10.BE A GPRS FRANCHISE AGENT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GPRS-UCPB-MEGALINK MOA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ervee</dc:creator>
  <cp:lastModifiedBy>Eddie</cp:lastModifiedBy>
  <cp:revision>58</cp:revision>
  <dcterms:created xsi:type="dcterms:W3CDTF">2011-09-26T17:19:12Z</dcterms:created>
  <dcterms:modified xsi:type="dcterms:W3CDTF">2011-09-29T05:01:33Z</dcterms:modified>
</cp:coreProperties>
</file>